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8" r:id="rId10"/>
    <p:sldId id="269" r:id="rId11"/>
    <p:sldId id="264" r:id="rId12"/>
    <p:sldId id="265" r:id="rId13"/>
    <p:sldId id="270" r:id="rId14"/>
    <p:sldId id="271" r:id="rId15"/>
    <p:sldId id="272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58989913" cy="589899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E62598-9817-4756-932F-59F5C9FB0EAC}" type="datetimeFigureOut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8489C2-B2A8-4305-9153-C429CA362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02E9-DEFF-4BC9-845C-AC77EF687920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71EC7-BD4F-4D90-B56D-10E7A72F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87C0-D47B-48B1-AEAA-313524A4F7C0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4E10-338E-4A74-BE75-8CAC5F06E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4EC86-CA6C-4B6D-AA4C-29170B234DF5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D8087-3127-4F98-A9C7-57AE41F1C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4938-2884-4E17-B635-25751A1D21C3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2ED97-9F15-4A34-9FB8-AAD47E729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3CD5-C7E2-48DF-9C5C-23C734FC44B6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90788-73C7-47A8-A8BA-6A56F50D5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C516-308D-4C3E-A1BD-8DEF4A9F65BF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A63A-CF48-4C8D-94A3-B559BC7EF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A0DE-6E72-404B-B901-B8F793A8115B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7E47-59ED-4014-B023-708E788DD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BC94-12E2-4869-908B-A508337AB896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7648-2081-429B-88E0-798B23E6C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04D21-5542-4EB7-9234-0073E094A02E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83C79-B4C0-43BB-B1CC-143F3C4B7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5B00E-A331-49B5-A4A2-9CE559F50FBE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84D3A-3257-4450-B5C8-B9914B08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2C3DA-B49B-4B7F-B37A-7D83C241964A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MSSD Program Philadelphia University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CDAA-0A7E-4A28-B67A-EE63592F7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865341-CD1A-45C4-8550-B8FA13DCA81D}" type="datetime1">
              <a:rPr lang="en-US"/>
              <a:pPr>
                <a:defRPr/>
              </a:pPr>
              <a:t>10/23/2009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297439-AE3E-4291-9A15-5B3211028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5600700"/>
            <a:ext cx="9144000" cy="1428750"/>
          </a:xfrm>
        </p:spPr>
        <p:txBody>
          <a:bodyPr/>
          <a:lstStyle/>
          <a:p>
            <a:r>
              <a:rPr lang="en-US" sz="3200" smtClean="0"/>
              <a:t>The College of Design, Engineering and Commerce</a:t>
            </a:r>
            <a:br>
              <a:rPr lang="en-US" sz="3200" smtClean="0"/>
            </a:br>
            <a:r>
              <a:rPr lang="en-US" sz="3200" smtClean="0"/>
              <a:t> and the </a:t>
            </a:r>
            <a:br>
              <a:rPr lang="en-US" sz="3200" smtClean="0"/>
            </a:br>
            <a:r>
              <a:rPr lang="en-US" sz="3200" smtClean="0"/>
              <a:t>Masters in Sustainable Design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52700"/>
            <a:ext cx="9144000" cy="17526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800" dirty="0" smtClean="0">
                <a:solidFill>
                  <a:schemeClr val="bg1"/>
                </a:solidFill>
              </a:rPr>
              <a:t>Designing the Fueling Station of the Future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-80963" y="6629400"/>
            <a:ext cx="1828801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i="1">
                <a:latin typeface="Calibri" pitchFamily="34" charset="0"/>
              </a:rPr>
              <a:t>Source: abetterplace.com</a:t>
            </a:r>
          </a:p>
        </p:txBody>
      </p:sp>
    </p:spTree>
  </p:cSld>
  <p:clrMapOvr>
    <a:masterClrMapping/>
  </p:clrMapOvr>
  <p:transition advTm="12543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628900" y="5257800"/>
            <a:ext cx="3886200" cy="990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Pool of ideas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602" y="2914650"/>
            <a:ext cx="9906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Site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Urban</a:t>
            </a:r>
            <a:endParaRPr lang="en-US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2971800" y="1485900"/>
            <a:ext cx="1517650" cy="1201738"/>
            <a:chOff x="1828800" y="1600200"/>
            <a:chExt cx="1828800" cy="1447800"/>
          </a:xfrm>
        </p:grpSpPr>
        <p:sp>
          <p:nvSpPr>
            <p:cNvPr id="15" name="Rounded Rectangle 14"/>
            <p:cNvSpPr/>
            <p:nvPr/>
          </p:nvSpPr>
          <p:spPr>
            <a:xfrm>
              <a:off x="18288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573" name="TextBox 15"/>
            <p:cNvSpPr txBox="1">
              <a:spLocks noChangeArrowheads="1"/>
            </p:cNvSpPr>
            <p:nvPr/>
          </p:nvSpPr>
          <p:spPr bwMode="auto">
            <a:xfrm>
              <a:off x="2176347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1</a:t>
              </a: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4648200" y="1485900"/>
            <a:ext cx="1517650" cy="1201738"/>
            <a:chOff x="7391400" y="-228600"/>
            <a:chExt cx="1828800" cy="1447800"/>
          </a:xfrm>
        </p:grpSpPr>
        <p:sp>
          <p:nvSpPr>
            <p:cNvPr id="18" name="Rounded Rectangle 17"/>
            <p:cNvSpPr/>
            <p:nvPr/>
          </p:nvSpPr>
          <p:spPr>
            <a:xfrm>
              <a:off x="7391400" y="-2286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571" name="TextBox 18"/>
            <p:cNvSpPr txBox="1">
              <a:spLocks noChangeArrowheads="1"/>
            </p:cNvSpPr>
            <p:nvPr/>
          </p:nvSpPr>
          <p:spPr bwMode="auto">
            <a:xfrm>
              <a:off x="7751955" y="304800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2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514802" y="2914650"/>
            <a:ext cx="9906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Site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Semi-urban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07002" y="2914650"/>
            <a:ext cx="9906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Site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Suburban</a:t>
            </a:r>
            <a:endParaRPr lang="en-US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699202" y="2914650"/>
            <a:ext cx="9906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Site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Turnpike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57450" y="4057650"/>
            <a:ext cx="4343400" cy="4000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</a:rPr>
              <a:t>2010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457450" y="4572000"/>
            <a:ext cx="4343400" cy="4000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</a:rPr>
              <a:t>2030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4114800" y="2971800"/>
            <a:ext cx="857250" cy="971550"/>
          </a:xfrm>
          <a:prstGeom prst="downArrow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4114800" y="4114800"/>
            <a:ext cx="857250" cy="971550"/>
          </a:xfrm>
          <a:prstGeom prst="downArrow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771900" y="1485900"/>
            <a:ext cx="1517650" cy="1201738"/>
            <a:chOff x="6858000" y="1600200"/>
            <a:chExt cx="1517904" cy="1201674"/>
          </a:xfrm>
        </p:grpSpPr>
        <p:sp>
          <p:nvSpPr>
            <p:cNvPr id="29" name="Rounded Rectangle 28"/>
            <p:cNvSpPr/>
            <p:nvPr/>
          </p:nvSpPr>
          <p:spPr>
            <a:xfrm>
              <a:off x="6858000" y="1600200"/>
              <a:ext cx="1517904" cy="12016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569" name="TextBox 29"/>
            <p:cNvSpPr txBox="1">
              <a:spLocks noChangeArrowheads="1"/>
            </p:cNvSpPr>
            <p:nvPr/>
          </p:nvSpPr>
          <p:spPr bwMode="auto">
            <a:xfrm>
              <a:off x="7056760" y="1716131"/>
              <a:ext cx="113365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Big Mamma</a:t>
              </a:r>
            </a:p>
            <a:p>
              <a:pPr algn="ctr"/>
              <a:r>
                <a:rPr lang="en-US">
                  <a:latin typeface="Calibri" pitchFamily="34" charset="0"/>
                </a:rPr>
                <a:t>Studio</a:t>
              </a:r>
            </a:p>
          </p:txBody>
        </p:sp>
      </p:grpSp>
      <p:sp>
        <p:nvSpPr>
          <p:cNvPr id="25" name="Down Arrow 24"/>
          <p:cNvSpPr/>
          <p:nvPr/>
        </p:nvSpPr>
        <p:spPr>
          <a:xfrm>
            <a:off x="4114800" y="1952625"/>
            <a:ext cx="857250" cy="971550"/>
          </a:xfrm>
          <a:prstGeom prst="downArrow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694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628900" y="5257800"/>
            <a:ext cx="3886200" cy="990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Pool of ideas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738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000125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814513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28900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443288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257675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072063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7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886450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8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00838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9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515225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10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329613" y="4572000"/>
            <a:ext cx="628650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11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 rot="10800000">
            <a:off x="4229100" y="5303838"/>
            <a:ext cx="712788" cy="925512"/>
          </a:xfrm>
          <a:prstGeom prst="downArrow">
            <a:avLst/>
          </a:prstGeom>
          <a:solidFill>
            <a:schemeClr val="tx1">
              <a:alpha val="5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4" name="Picture 2" descr="C:\Users\fryerr\AppData\Local\Microsoft\Windows\Temporary Internet Files\Content.Outlook\0OBRQS2O\Onthe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71650"/>
            <a:ext cx="18288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fryerr\AppData\Local\Microsoft\Windows\Temporary Internet Files\Content.Outlook\0OBRQS2O\Evolt Logo.jpg"/>
          <p:cNvPicPr>
            <a:picLocks noChangeAspect="1" noChangeArrowheads="1"/>
          </p:cNvPicPr>
          <p:nvPr/>
        </p:nvPicPr>
        <p:blipFill>
          <a:blip r:embed="rId4"/>
          <a:srcRect l="31419" t="33109" r="31644" b="33109"/>
          <a:stretch>
            <a:fillRect/>
          </a:stretch>
        </p:blipFill>
        <p:spPr bwMode="auto">
          <a:xfrm>
            <a:off x="2171700" y="1771650"/>
            <a:ext cx="314325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fryerr\Documents\NRG 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938" y="2801938"/>
            <a:ext cx="2906712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fryerr\AppData\Local\Microsoft\Windows\Temporary Internet Files\Content.Outlook\0OBRQS2O\FINAL_LOGO_PROP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941888"/>
            <a:ext cx="291465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fryerr\AppData\Local\Microsoft\Windows\Temporary Internet Files\Content.Outlook\0OBRQS2O\TerraFuel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8350" y="4946650"/>
            <a:ext cx="14351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fryerr\AppData\Local\Microsoft\Windows\Temporary Internet Files\Content.Outlook\0OBRQS2O\station logo.jpg"/>
          <p:cNvPicPr>
            <a:picLocks noChangeAspect="1" noChangeArrowheads="1"/>
          </p:cNvPicPr>
          <p:nvPr/>
        </p:nvPicPr>
        <p:blipFill>
          <a:blip r:embed="rId8"/>
          <a:srcRect r="10579" b="14130"/>
          <a:stretch>
            <a:fillRect/>
          </a:stretch>
        </p:blipFill>
        <p:spPr bwMode="auto">
          <a:xfrm>
            <a:off x="4775200" y="5521325"/>
            <a:ext cx="29273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fryerr\AppData\Local\Microsoft\Windows\Temporary Internet Files\Content.Outlook\0OBRQS2O\hype log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3450" y="4457700"/>
            <a:ext cx="298132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fryerr\Documents\Logo Final.jpg"/>
          <p:cNvPicPr>
            <a:picLocks noChangeAspect="1" noChangeArrowheads="1"/>
          </p:cNvPicPr>
          <p:nvPr/>
        </p:nvPicPr>
        <p:blipFill>
          <a:blip r:embed="rId10"/>
          <a:srcRect l="10075" t="27499" r="11365" b="40833"/>
          <a:stretch>
            <a:fillRect/>
          </a:stretch>
        </p:blipFill>
        <p:spPr bwMode="auto">
          <a:xfrm>
            <a:off x="5257800" y="3257550"/>
            <a:ext cx="34861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fryerr\AppData\Local\Microsoft\Windows\Temporary Internet Files\Content.Outlook\0OBRQS2O\U20compsvretrov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92863" y="914400"/>
            <a:ext cx="27511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fryerr\Documents\Uniform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600200"/>
            <a:ext cx="6572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22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 Work In-Progress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grpSp>
        <p:nvGrpSpPr>
          <p:cNvPr id="25603" name="Group 13"/>
          <p:cNvGrpSpPr>
            <a:grpSpLocks/>
          </p:cNvGrpSpPr>
          <p:nvPr/>
        </p:nvGrpSpPr>
        <p:grpSpPr bwMode="auto">
          <a:xfrm>
            <a:off x="-38100" y="1428750"/>
            <a:ext cx="2743200" cy="2536825"/>
            <a:chOff x="-171450" y="1292423"/>
            <a:chExt cx="2743200" cy="2536627"/>
          </a:xfrm>
        </p:grpSpPr>
        <p:pic>
          <p:nvPicPr>
            <p:cNvPr id="25616" name="Picture 2"/>
            <p:cNvPicPr>
              <a:picLocks noChangeAspect="1" noChangeArrowheads="1"/>
            </p:cNvPicPr>
            <p:nvPr/>
          </p:nvPicPr>
          <p:blipFill>
            <a:blip r:embed="rId2"/>
            <a:srcRect l="3500" t="21600" r="55499" b="15199"/>
            <a:stretch>
              <a:fillRect/>
            </a:stretch>
          </p:blipFill>
          <p:spPr bwMode="auto">
            <a:xfrm>
              <a:off x="0" y="1292423"/>
              <a:ext cx="2313490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7" name="TextBox 7"/>
            <p:cNvSpPr txBox="1">
              <a:spLocks noChangeArrowheads="1"/>
            </p:cNvSpPr>
            <p:nvPr/>
          </p:nvSpPr>
          <p:spPr bwMode="auto">
            <a:xfrm>
              <a:off x="-171450" y="3521273"/>
              <a:ext cx="2743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Business Concept Flow Diagram</a:t>
              </a:r>
            </a:p>
          </p:txBody>
        </p:sp>
      </p:grpSp>
      <p:grpSp>
        <p:nvGrpSpPr>
          <p:cNvPr id="25604" name="Group 11"/>
          <p:cNvGrpSpPr>
            <a:grpSpLocks/>
          </p:cNvGrpSpPr>
          <p:nvPr/>
        </p:nvGrpSpPr>
        <p:grpSpPr bwMode="auto">
          <a:xfrm>
            <a:off x="2514600" y="1428750"/>
            <a:ext cx="2836863" cy="2536825"/>
            <a:chOff x="2478338" y="1257300"/>
            <a:chExt cx="2836612" cy="2536627"/>
          </a:xfrm>
        </p:grpSpPr>
        <p:pic>
          <p:nvPicPr>
            <p:cNvPr id="25614" name="Picture 3"/>
            <p:cNvPicPr>
              <a:picLocks noChangeAspect="1" noChangeArrowheads="1"/>
            </p:cNvPicPr>
            <p:nvPr/>
          </p:nvPicPr>
          <p:blipFill>
            <a:blip r:embed="rId3"/>
            <a:srcRect l="2000" t="22000" r="58000" b="26801"/>
            <a:stretch>
              <a:fillRect/>
            </a:stretch>
          </p:blipFill>
          <p:spPr bwMode="auto">
            <a:xfrm>
              <a:off x="2478338" y="1257300"/>
              <a:ext cx="2786063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Box 8"/>
            <p:cNvSpPr txBox="1">
              <a:spLocks noChangeArrowheads="1"/>
            </p:cNvSpPr>
            <p:nvPr/>
          </p:nvSpPr>
          <p:spPr bwMode="auto">
            <a:xfrm>
              <a:off x="2571750" y="3486150"/>
              <a:ext cx="2743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Rough Business Budget</a:t>
              </a:r>
            </a:p>
          </p:txBody>
        </p:sp>
      </p:grpSp>
      <p:grpSp>
        <p:nvGrpSpPr>
          <p:cNvPr id="25605" name="Group 12"/>
          <p:cNvGrpSpPr>
            <a:grpSpLocks/>
          </p:cNvGrpSpPr>
          <p:nvPr/>
        </p:nvGrpSpPr>
        <p:grpSpPr bwMode="auto">
          <a:xfrm>
            <a:off x="5372100" y="1428750"/>
            <a:ext cx="3714750" cy="2536825"/>
            <a:chOff x="5346825" y="1257300"/>
            <a:chExt cx="3714750" cy="2536627"/>
          </a:xfrm>
        </p:grpSpPr>
        <p:pic>
          <p:nvPicPr>
            <p:cNvPr id="25612" name="Picture 4"/>
            <p:cNvPicPr>
              <a:picLocks noChangeAspect="1" noChangeArrowheads="1"/>
            </p:cNvPicPr>
            <p:nvPr/>
          </p:nvPicPr>
          <p:blipFill>
            <a:blip r:embed="rId4"/>
            <a:srcRect l="2000" t="22800" r="42999" b="24400"/>
            <a:stretch>
              <a:fillRect/>
            </a:stretch>
          </p:blipFill>
          <p:spPr bwMode="auto">
            <a:xfrm>
              <a:off x="5346825" y="1257300"/>
              <a:ext cx="3714750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3" name="TextBox 9"/>
            <p:cNvSpPr txBox="1">
              <a:spLocks noChangeArrowheads="1"/>
            </p:cNvSpPr>
            <p:nvPr/>
          </p:nvSpPr>
          <p:spPr bwMode="auto">
            <a:xfrm>
              <a:off x="5829300" y="3486150"/>
              <a:ext cx="2743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Water Consumption Calculations</a:t>
              </a:r>
            </a:p>
          </p:txBody>
        </p:sp>
      </p:grpSp>
      <p:grpSp>
        <p:nvGrpSpPr>
          <p:cNvPr id="25606" name="Group 18"/>
          <p:cNvGrpSpPr>
            <a:grpSpLocks/>
          </p:cNvGrpSpPr>
          <p:nvPr/>
        </p:nvGrpSpPr>
        <p:grpSpPr bwMode="auto">
          <a:xfrm>
            <a:off x="514350" y="4000500"/>
            <a:ext cx="3508375" cy="2581275"/>
            <a:chOff x="171450" y="4000500"/>
            <a:chExt cx="3508231" cy="2580620"/>
          </a:xfrm>
        </p:grpSpPr>
        <p:pic>
          <p:nvPicPr>
            <p:cNvPr id="25610" name="Picture 2"/>
            <p:cNvPicPr>
              <a:picLocks noChangeAspect="1" noChangeArrowheads="1"/>
            </p:cNvPicPr>
            <p:nvPr/>
          </p:nvPicPr>
          <p:blipFill>
            <a:blip r:embed="rId5"/>
            <a:srcRect l="2000" t="21600" r="25000" b="8000"/>
            <a:stretch>
              <a:fillRect/>
            </a:stretch>
          </p:blipFill>
          <p:spPr bwMode="auto">
            <a:xfrm>
              <a:off x="171450" y="4000500"/>
              <a:ext cx="3508231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Box 15"/>
            <p:cNvSpPr txBox="1">
              <a:spLocks noChangeArrowheads="1"/>
            </p:cNvSpPr>
            <p:nvPr/>
          </p:nvSpPr>
          <p:spPr bwMode="auto">
            <a:xfrm>
              <a:off x="800100" y="6057900"/>
              <a:ext cx="21717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Rough Business Budget</a:t>
              </a:r>
            </a:p>
            <a:p>
              <a:endParaRPr lang="en-US" sz="1400">
                <a:latin typeface="Calibri" pitchFamily="34" charset="0"/>
              </a:endParaRPr>
            </a:p>
          </p:txBody>
        </p:sp>
      </p:grpSp>
      <p:grpSp>
        <p:nvGrpSpPr>
          <p:cNvPr id="25607" name="Group 17"/>
          <p:cNvGrpSpPr>
            <a:grpSpLocks/>
          </p:cNvGrpSpPr>
          <p:nvPr/>
        </p:nvGrpSpPr>
        <p:grpSpPr bwMode="auto">
          <a:xfrm>
            <a:off x="5051425" y="4014788"/>
            <a:ext cx="2720975" cy="2551112"/>
            <a:chOff x="3742506" y="4021728"/>
            <a:chExt cx="2721319" cy="2550522"/>
          </a:xfrm>
        </p:grpSpPr>
        <p:pic>
          <p:nvPicPr>
            <p:cNvPr id="25608" name="Picture 2" descr="C:\Users\fryerr\Desktop\Sparks.jpg"/>
            <p:cNvPicPr>
              <a:picLocks noChangeAspect="1" noChangeArrowheads="1"/>
            </p:cNvPicPr>
            <p:nvPr/>
          </p:nvPicPr>
          <p:blipFill>
            <a:blip r:embed="rId6"/>
            <a:srcRect l="5785" t="10834" r="52158" b="64166"/>
            <a:stretch>
              <a:fillRect/>
            </a:stretch>
          </p:blipFill>
          <p:spPr bwMode="auto">
            <a:xfrm>
              <a:off x="3742506" y="4021728"/>
              <a:ext cx="2721319" cy="2093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xtBox 16"/>
            <p:cNvSpPr txBox="1">
              <a:spLocks noChangeArrowheads="1"/>
            </p:cNvSpPr>
            <p:nvPr/>
          </p:nvSpPr>
          <p:spPr bwMode="auto">
            <a:xfrm>
              <a:off x="4114800" y="6049030"/>
              <a:ext cx="21717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Facility Energy Model</a:t>
              </a:r>
            </a:p>
            <a:p>
              <a:endParaRPr lang="en-US" sz="140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advTm="15289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 Work In-Progress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3050"/>
            <a:ext cx="91440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486150"/>
            <a:ext cx="58991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17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pic>
        <p:nvPicPr>
          <p:cNvPr id="27650" name="Picture 2" descr="C:\Users\fryerr\AppData\Local\Microsoft\Windows\Temporary Internet Files\Content.Outlook\0OBRQS2O\hype P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950" y="3371850"/>
            <a:ext cx="30289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fryerr\AppData\Local\Microsoft\Windows\Temporary Internet Files\Content.Outlook\0OBRQS2O\hype EL.jpg"/>
          <p:cNvPicPr>
            <a:picLocks noChangeAspect="1" noChangeArrowheads="1"/>
          </p:cNvPicPr>
          <p:nvPr/>
        </p:nvPicPr>
        <p:blipFill>
          <a:blip r:embed="rId3"/>
          <a:srcRect b="7317"/>
          <a:stretch>
            <a:fillRect/>
          </a:stretch>
        </p:blipFill>
        <p:spPr bwMode="auto">
          <a:xfrm>
            <a:off x="0" y="1143000"/>
            <a:ext cx="95297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 Work In-Progress</a:t>
            </a:r>
          </a:p>
        </p:txBody>
      </p:sp>
    </p:spTree>
  </p:cSld>
  <p:clrMapOvr>
    <a:masterClrMapping/>
  </p:clrMapOvr>
  <p:transition advTm="432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pic>
        <p:nvPicPr>
          <p:cNvPr id="28674" name="Picture 3" descr="C:\Users\fryerr\AppData\Local\Microsoft\Windows\Temporary Internet Files\Content.Outlook\0OBRQS2O\sparks persp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5850"/>
            <a:ext cx="91440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C:\Users\fryerr\AppData\Local\Microsoft\Windows\Temporary Internet Files\Content.Outlook\0OBRQS2O\22nd and walnut towers 3.jpg"/>
          <p:cNvPicPr>
            <a:picLocks noChangeAspect="1" noChangeArrowheads="1"/>
          </p:cNvPicPr>
          <p:nvPr/>
        </p:nvPicPr>
        <p:blipFill>
          <a:blip r:embed="rId3"/>
          <a:srcRect l="21249" t="3143" r="7500" b="13956"/>
          <a:stretch>
            <a:fillRect/>
          </a:stretch>
        </p:blipFill>
        <p:spPr bwMode="auto">
          <a:xfrm>
            <a:off x="0" y="4956175"/>
            <a:ext cx="31432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Student Work In-Progress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396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-20000"/>
          </a:blip>
          <a:srcRect/>
          <a:stretch>
            <a:fillRect/>
          </a:stretch>
        </p:blipFill>
        <p:spPr bwMode="auto">
          <a:xfrm>
            <a:off x="1535502" y="1323975"/>
            <a:ext cx="607299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43050" y="5543550"/>
            <a:ext cx="60579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MSSD  AND DESIGN 9 FROM ARCHITECTURE</a:t>
            </a:r>
            <a:endParaRPr lang="en-US" dirty="0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Information Transfer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8288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Please Come See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Mon Nov 2</a:t>
            </a:r>
            <a:r>
              <a:rPr lang="en-US" sz="4400" baseline="300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nd</a:t>
            </a:r>
            <a:endParaRPr lang="en-US" sz="44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Kanbar</a:t>
            </a: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Performance Space</a:t>
            </a:r>
          </a:p>
        </p:txBody>
      </p:sp>
    </p:spTree>
  </p:cSld>
  <p:clrMapOvr>
    <a:masterClrMapping/>
  </p:clrMapOvr>
  <p:transition advTm="244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381000" y="1771650"/>
            <a:ext cx="8229600" cy="1143000"/>
          </a:xfrm>
        </p:spPr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1943100" y="2743200"/>
            <a:ext cx="5345113" cy="1895475"/>
            <a:chOff x="1943100" y="3486150"/>
            <a:chExt cx="5345206" cy="189547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40000"/>
            </a:blip>
            <a:srcRect/>
            <a:stretch>
              <a:fillRect/>
            </a:stretch>
          </p:blipFill>
          <p:spPr bwMode="auto">
            <a:xfrm>
              <a:off x="1943100" y="3486150"/>
              <a:ext cx="1895476" cy="1895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0000" endA="295" endPos="92000" dist="101600" dir="5400000" sy="-100000" algn="bl" rotWithShape="0"/>
            </a:effec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1500" t="35200" r="22500" b="24000"/>
            <a:stretch>
              <a:fillRect/>
            </a:stretch>
          </p:blipFill>
          <p:spPr bwMode="auto">
            <a:xfrm>
              <a:off x="3886199" y="3486150"/>
              <a:ext cx="3402107" cy="1885950"/>
            </a:xfrm>
            <a:prstGeom prst="rect">
              <a:avLst/>
            </a:prstGeom>
            <a:ln w="12700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  <a:reflection blurRad="6350" stA="50000" endA="300" endPos="55500" dist="101600" dir="5400000" sy="-100000" algn="bl" rotWithShape="0"/>
            </a:effectLst>
          </p:spPr>
        </p:pic>
      </p:grpSp>
    </p:spTree>
  </p:cSld>
  <p:clrMapOvr>
    <a:masterClrMapping/>
  </p:clrMapOvr>
  <p:transition advTm="1074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MSSD presenting?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12192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mtClean="0"/>
              <a:t>Demonstrate one approach to work with DEC’s mission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 dirty="0"/>
          </a:p>
        </p:txBody>
      </p:sp>
    </p:spTree>
  </p:cSld>
  <p:clrMapOvr>
    <a:masterClrMapping/>
  </p:clrMapOvr>
  <p:transition advTm="251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Others working on this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28750" y="2057400"/>
            <a:ext cx="3124200" cy="39433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b="1" dirty="0">
                <a:latin typeface="+mn-lt"/>
              </a:rPr>
              <a:t>School of Architecture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>
                <a:latin typeface="+mn-lt"/>
              </a:rPr>
              <a:t>Claudia Phillips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>
                <a:latin typeface="+mn-lt"/>
              </a:rPr>
              <a:t>Susan Frosten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>
                <a:latin typeface="+mn-lt"/>
              </a:rPr>
              <a:t>Rob Fleming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>
                <a:latin typeface="+mn-lt"/>
              </a:rPr>
              <a:t>Robert Fryer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900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b="1" dirty="0">
                <a:latin typeface="+mn-lt"/>
              </a:rPr>
              <a:t>School of Design and Media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>
                <a:latin typeface="+mn-lt"/>
              </a:rPr>
              <a:t>Gotz Unger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>
                <a:latin typeface="+mn-lt"/>
              </a:rPr>
              <a:t>Tod Corlett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>
                <a:latin typeface="+mn-lt"/>
              </a:rPr>
              <a:t>Hy Zelkowitz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>
                <a:latin typeface="+mn-lt"/>
              </a:rPr>
              <a:t>Frank Baseman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>
                <a:latin typeface="+mn-lt"/>
              </a:rPr>
              <a:t>Maribeth Kradel-Weitzel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900" dirty="0" err="1">
                <a:latin typeface="+mn-lt"/>
              </a:rPr>
              <a:t>Neha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Agarwal</a:t>
            </a:r>
            <a:endParaRPr lang="en-US" sz="1900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263" y="2109788"/>
            <a:ext cx="4217987" cy="394811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b="1" dirty="0">
                <a:latin typeface="+mn-lt"/>
              </a:rPr>
              <a:t>School of Engineering and Textiles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dirty="0">
                <a:latin typeface="+mn-lt"/>
              </a:rPr>
              <a:t>Muthu Govindaraj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dirty="0">
                <a:latin typeface="+mn-lt"/>
              </a:rPr>
              <a:t>K. Drevik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9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9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b="1" dirty="0">
                <a:latin typeface="+mn-lt"/>
              </a:rPr>
              <a:t>School of Business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dirty="0">
                <a:latin typeface="+mn-lt"/>
              </a:rPr>
              <a:t>Harvey Lermack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dirty="0">
                <a:latin typeface="+mn-lt"/>
              </a:rPr>
              <a:t>Sue Christoffersen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dirty="0">
                <a:latin typeface="+mn-lt"/>
              </a:rPr>
              <a:t>Stephen Spinelli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9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9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b="1" dirty="0">
                <a:latin typeface="+mn-lt"/>
              </a:rPr>
              <a:t>School of Liberal Arts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900" dirty="0">
                <a:latin typeface="+mn-lt"/>
              </a:rPr>
              <a:t>Tom Schrand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</p:txBody>
      </p:sp>
    </p:spTree>
  </p:cSld>
  <p:clrMapOvr>
    <a:masterClrMapping/>
  </p:clrMapOvr>
  <p:transition advTm="168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 is the Fueling Station Project?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24400" y="1654175"/>
            <a:ext cx="44196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Corporate Design Foundation Statement:</a:t>
            </a:r>
          </a:p>
          <a:p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Design and develop a fueling station (or chain) for alternative fuel vehicles :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prototype 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viable business model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The station should also be: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a public demonstration project of sustainable design for a service business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a sustainable business practice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a public demonstration of energy conservation and the use of alternative energy sources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20738" y="1703388"/>
            <a:ext cx="3636962" cy="2495550"/>
            <a:chOff x="820944" y="1703182"/>
            <a:chExt cx="3636756" cy="2495869"/>
          </a:xfrm>
        </p:grpSpPr>
        <p:pic>
          <p:nvPicPr>
            <p:cNvPr id="1741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1703182"/>
              <a:ext cx="3543300" cy="235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Box 8"/>
            <p:cNvSpPr txBox="1">
              <a:spLocks noChangeArrowheads="1"/>
            </p:cNvSpPr>
            <p:nvPr/>
          </p:nvSpPr>
          <p:spPr bwMode="auto">
            <a:xfrm>
              <a:off x="820944" y="3983607"/>
              <a:ext cx="1828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i="1">
                  <a:latin typeface="Calibri" pitchFamily="34" charset="0"/>
                </a:rPr>
                <a:t>Source: abetterplace.com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00100" y="4140200"/>
            <a:ext cx="3695700" cy="1746250"/>
            <a:chOff x="800100" y="4140744"/>
            <a:chExt cx="3695700" cy="1745706"/>
          </a:xfrm>
        </p:grpSpPr>
        <p:pic>
          <p:nvPicPr>
            <p:cNvPr id="1741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4140744"/>
              <a:ext cx="3657600" cy="163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TextBox 9"/>
            <p:cNvSpPr txBox="1">
              <a:spLocks noChangeArrowheads="1"/>
            </p:cNvSpPr>
            <p:nvPr/>
          </p:nvSpPr>
          <p:spPr bwMode="auto">
            <a:xfrm>
              <a:off x="800100" y="5671006"/>
              <a:ext cx="1828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i="1">
                  <a:latin typeface="Calibri" pitchFamily="34" charset="0"/>
                </a:rPr>
                <a:t>Source: abetterplace.com</a:t>
              </a:r>
            </a:p>
          </p:txBody>
        </p:sp>
      </p:grpSp>
    </p:spTree>
  </p:cSld>
  <p:clrMapOvr>
    <a:masterClrMapping/>
  </p:clrMapOvr>
  <p:transition advTm="309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2332038"/>
            <a:ext cx="4800600" cy="2982912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b="1" smtClean="0"/>
              <a:t>Value Proposition  </a:t>
            </a:r>
            <a:r>
              <a:rPr lang="en-US" sz="1800" b="1" smtClean="0"/>
              <a:t>MSSD Program</a:t>
            </a:r>
            <a:endParaRPr lang="en-US" sz="2400" b="1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Trans-disciplinary Learning 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Equity and Diversity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smtClean="0"/>
              <a:t> </a:t>
            </a:r>
            <a:r>
              <a:rPr lang="en-US" sz="1800" b="1" smtClean="0"/>
              <a:t>Integrated Design Education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Design/Quantify/Build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Activism and Leadership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Enterprise and Entrepreneurship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A Center of Green Activity</a:t>
            </a:r>
            <a:r>
              <a:rPr lang="en-US" sz="1100" b="1" smtClean="0"/>
              <a:t/>
            </a:r>
            <a:br>
              <a:rPr lang="en-US" sz="1100" b="1" smtClean="0"/>
            </a:br>
            <a:endParaRPr lang="en-US" sz="11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422900" y="2425700"/>
            <a:ext cx="2838450" cy="2946400"/>
            <a:chOff x="5422284" y="2426428"/>
            <a:chExt cx="2839366" cy="2945062"/>
          </a:xfrm>
        </p:grpSpPr>
        <p:pic>
          <p:nvPicPr>
            <p:cNvPr id="1843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426428"/>
              <a:ext cx="2775250" cy="2794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TextBox 5"/>
            <p:cNvSpPr txBox="1">
              <a:spLocks noChangeArrowheads="1"/>
            </p:cNvSpPr>
            <p:nvPr/>
          </p:nvSpPr>
          <p:spPr bwMode="auto">
            <a:xfrm>
              <a:off x="5422284" y="5156046"/>
              <a:ext cx="24003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i="1">
                  <a:latin typeface="Calibri" pitchFamily="34" charset="0"/>
                </a:rPr>
                <a:t>Source: philau.edu/green</a:t>
              </a:r>
            </a:p>
          </p:txBody>
        </p:sp>
      </p:grpSp>
    </p:spTree>
  </p:cSld>
  <p:clrMapOvr>
    <a:masterClrMapping/>
  </p:clrMapOvr>
  <p:transition advTm="31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5486400" y="2527300"/>
            <a:ext cx="2743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College of DEC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A goal of the Philadelphia University Strategic Plan is the establishment of a distinctive, </a:t>
            </a: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collaborative curriculum </a:t>
            </a:r>
            <a:r>
              <a:rPr lang="en-US" sz="1600">
                <a:latin typeface="Calibri" pitchFamily="34" charset="0"/>
              </a:rPr>
              <a:t>around </a:t>
            </a: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design, engineering and commerce </a:t>
            </a:r>
            <a:r>
              <a:rPr lang="en-US" sz="1600">
                <a:latin typeface="Calibri" pitchFamily="34" charset="0"/>
              </a:rPr>
              <a:t>that is focused on </a:t>
            </a: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achieving innovation</a:t>
            </a:r>
            <a:r>
              <a:rPr lang="en-US" sz="1600">
                <a:latin typeface="Calibri" pitchFamily="34" charset="0"/>
              </a:rPr>
              <a:t>. </a:t>
            </a:r>
          </a:p>
          <a:p>
            <a:endParaRPr lang="en-US" sz="160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0050" y="2332038"/>
            <a:ext cx="4800600" cy="2982912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b="1" smtClean="0"/>
              <a:t>Value Proposition  </a:t>
            </a:r>
            <a:r>
              <a:rPr lang="en-US" sz="1800" b="1" smtClean="0"/>
              <a:t>MSSD Program</a:t>
            </a:r>
            <a:endParaRPr lang="en-US" sz="2400" b="1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Trans-disciplinary Learning 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Equity and Diversity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smtClean="0"/>
              <a:t> </a:t>
            </a:r>
            <a:r>
              <a:rPr lang="en-US" sz="1800" b="1" smtClean="0"/>
              <a:t>Integrated Design Education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Design/Quantify/Build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Activism and Leadership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Enterprise and Entrepreneurship</a:t>
            </a:r>
            <a:endParaRPr lang="en-US" sz="160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smtClean="0"/>
              <a:t>A Center of Green Activity</a:t>
            </a:r>
            <a:r>
              <a:rPr lang="en-US" sz="1100" b="1" smtClean="0"/>
              <a:t/>
            </a:r>
            <a:br>
              <a:rPr lang="en-US" sz="1100" b="1" smtClean="0"/>
            </a:br>
            <a:endParaRPr lang="en-US" sz="1100" smtClean="0"/>
          </a:p>
        </p:txBody>
      </p:sp>
    </p:spTree>
  </p:cSld>
  <p:clrMapOvr>
    <a:masterClrMapping/>
  </p:clrMapOvr>
  <p:transition advTm="322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690938" y="3505200"/>
            <a:ext cx="1752600" cy="2362200"/>
            <a:chOff x="3691053" y="3505200"/>
            <a:chExt cx="1752600" cy="2362200"/>
          </a:xfrm>
        </p:grpSpPr>
        <p:sp>
          <p:nvSpPr>
            <p:cNvPr id="8" name="Rounded Rectangle 7"/>
            <p:cNvSpPr/>
            <p:nvPr/>
          </p:nvSpPr>
          <p:spPr>
            <a:xfrm>
              <a:off x="3691053" y="3505200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691053" y="4332288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91053" y="5181600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681653" y="3505200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681653" y="4332288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81653" y="5181600"/>
              <a:ext cx="762000" cy="6858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828800" y="1600200"/>
            <a:ext cx="1828800" cy="1447800"/>
            <a:chOff x="1828800" y="1600200"/>
            <a:chExt cx="1828800" cy="1447800"/>
          </a:xfrm>
        </p:grpSpPr>
        <p:sp>
          <p:nvSpPr>
            <p:cNvPr id="6" name="Rounded Rectangle 5"/>
            <p:cNvSpPr/>
            <p:nvPr/>
          </p:nvSpPr>
          <p:spPr>
            <a:xfrm>
              <a:off x="18288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496" name="TextBox 13"/>
            <p:cNvSpPr txBox="1">
              <a:spLocks noChangeArrowheads="1"/>
            </p:cNvSpPr>
            <p:nvPr/>
          </p:nvSpPr>
          <p:spPr bwMode="auto">
            <a:xfrm>
              <a:off x="2176347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1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486400" y="1600200"/>
            <a:ext cx="1828800" cy="1447800"/>
            <a:chOff x="5486400" y="1600200"/>
            <a:chExt cx="1828800" cy="1447800"/>
          </a:xfrm>
        </p:grpSpPr>
        <p:sp>
          <p:nvSpPr>
            <p:cNvPr id="7" name="Rounded Rectangle 6"/>
            <p:cNvSpPr/>
            <p:nvPr/>
          </p:nvSpPr>
          <p:spPr>
            <a:xfrm>
              <a:off x="54864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494" name="TextBox 14"/>
            <p:cNvSpPr txBox="1">
              <a:spLocks noChangeArrowheads="1"/>
            </p:cNvSpPr>
            <p:nvPr/>
          </p:nvSpPr>
          <p:spPr bwMode="auto">
            <a:xfrm>
              <a:off x="5820939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2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3588" y="3679825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Business Branding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2000" y="4506913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Entrepreneur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2000" y="535463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Architect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86400" y="36576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Civil Engineer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86400" y="4506913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Builder / Cost estimator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86400" y="5345113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Energy Modeler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51188" y="3151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Experts</a:t>
            </a:r>
          </a:p>
        </p:txBody>
      </p:sp>
    </p:spTree>
  </p:cSld>
  <p:clrMapOvr>
    <a:masterClrMapping/>
  </p:clrMapOvr>
  <p:transition advTm="402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2209800" y="1676400"/>
            <a:ext cx="3276600" cy="37338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MSSD Program Philadelphia University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914400" y="1524000"/>
            <a:ext cx="1828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Week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1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2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3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4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5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6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7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8</a:t>
            </a:r>
          </a:p>
        </p:txBody>
      </p:sp>
      <p:grpSp>
        <p:nvGrpSpPr>
          <p:cNvPr id="21510" name="Group 10"/>
          <p:cNvGrpSpPr>
            <a:grpSpLocks/>
          </p:cNvGrpSpPr>
          <p:nvPr/>
        </p:nvGrpSpPr>
        <p:grpSpPr bwMode="auto">
          <a:xfrm>
            <a:off x="1295400" y="2057400"/>
            <a:ext cx="282575" cy="381000"/>
            <a:chOff x="3691053" y="3505200"/>
            <a:chExt cx="1752600" cy="2362200"/>
          </a:xfrm>
        </p:grpSpPr>
        <p:sp>
          <p:nvSpPr>
            <p:cNvPr id="12" name="Rounded Rectangle 11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511" name="Group 17"/>
          <p:cNvGrpSpPr>
            <a:grpSpLocks/>
          </p:cNvGrpSpPr>
          <p:nvPr/>
        </p:nvGrpSpPr>
        <p:grpSpPr bwMode="auto">
          <a:xfrm>
            <a:off x="1295400" y="2590800"/>
            <a:ext cx="282575" cy="381000"/>
            <a:chOff x="3691053" y="3505200"/>
            <a:chExt cx="1752600" cy="2362200"/>
          </a:xfrm>
        </p:grpSpPr>
        <p:sp>
          <p:nvSpPr>
            <p:cNvPr id="19" name="Rounded Rectangle 18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512" name="Group 24"/>
          <p:cNvGrpSpPr>
            <a:grpSpLocks/>
          </p:cNvGrpSpPr>
          <p:nvPr/>
        </p:nvGrpSpPr>
        <p:grpSpPr bwMode="auto">
          <a:xfrm>
            <a:off x="1295400" y="3124200"/>
            <a:ext cx="282575" cy="381000"/>
            <a:chOff x="3691053" y="3505200"/>
            <a:chExt cx="1752600" cy="2362200"/>
          </a:xfrm>
        </p:grpSpPr>
        <p:sp>
          <p:nvSpPr>
            <p:cNvPr id="26" name="Rounded Rectangle 25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513" name="Group 31"/>
          <p:cNvGrpSpPr>
            <a:grpSpLocks/>
          </p:cNvGrpSpPr>
          <p:nvPr/>
        </p:nvGrpSpPr>
        <p:grpSpPr bwMode="auto">
          <a:xfrm>
            <a:off x="1295400" y="4800600"/>
            <a:ext cx="282575" cy="381000"/>
            <a:chOff x="3691053" y="3505200"/>
            <a:chExt cx="1752600" cy="2362200"/>
          </a:xfrm>
        </p:grpSpPr>
        <p:sp>
          <p:nvSpPr>
            <p:cNvPr id="33" name="Rounded Rectangle 32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895600" y="1905000"/>
            <a:ext cx="1828800" cy="1447800"/>
            <a:chOff x="1828800" y="1600200"/>
            <a:chExt cx="1828800" cy="1447800"/>
          </a:xfrm>
        </p:grpSpPr>
        <p:sp>
          <p:nvSpPr>
            <p:cNvPr id="40" name="Rounded Rectangle 39"/>
            <p:cNvSpPr/>
            <p:nvPr/>
          </p:nvSpPr>
          <p:spPr>
            <a:xfrm>
              <a:off x="18288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39" name="TextBox 40"/>
            <p:cNvSpPr txBox="1">
              <a:spLocks noChangeArrowheads="1"/>
            </p:cNvSpPr>
            <p:nvPr/>
          </p:nvSpPr>
          <p:spPr bwMode="auto">
            <a:xfrm>
              <a:off x="2176347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1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971800" y="3733800"/>
            <a:ext cx="1828800" cy="1447800"/>
            <a:chOff x="5486400" y="1600200"/>
            <a:chExt cx="1828800" cy="1447800"/>
          </a:xfrm>
        </p:grpSpPr>
        <p:sp>
          <p:nvSpPr>
            <p:cNvPr id="43" name="Rounded Rectangle 42"/>
            <p:cNvSpPr/>
            <p:nvPr/>
          </p:nvSpPr>
          <p:spPr>
            <a:xfrm>
              <a:off x="54864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37" name="TextBox 43"/>
            <p:cNvSpPr txBox="1">
              <a:spLocks noChangeArrowheads="1"/>
            </p:cNvSpPr>
            <p:nvPr/>
          </p:nvSpPr>
          <p:spPr bwMode="auto">
            <a:xfrm>
              <a:off x="5820939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2</a:t>
              </a: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038600" y="21336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514600" y="32766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267200" y="46482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2667000" y="4343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4876800" y="25908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4953000" y="38862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18518" b="18520"/>
          <a:stretch>
            <a:fillRect/>
          </a:stretch>
        </p:blipFill>
        <p:spPr bwMode="auto">
          <a:xfrm>
            <a:off x="5715000" y="1212850"/>
            <a:ext cx="245745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22861" t="31960" r="17570" b="17252"/>
          <a:stretch>
            <a:fillRect/>
          </a:stretch>
        </p:blipFill>
        <p:spPr bwMode="auto">
          <a:xfrm>
            <a:off x="5715000" y="3352800"/>
            <a:ext cx="25146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 t="35965" r="21053" b="23099"/>
          <a:stretch>
            <a:fillRect/>
          </a:stretch>
        </p:blipFill>
        <p:spPr bwMode="auto">
          <a:xfrm>
            <a:off x="5681663" y="5029200"/>
            <a:ext cx="25479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ounded Rectangle 56"/>
          <p:cNvSpPr/>
          <p:nvPr/>
        </p:nvSpPr>
        <p:spPr>
          <a:xfrm>
            <a:off x="838200" y="1916113"/>
            <a:ext cx="990600" cy="11287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852488" y="1676400"/>
            <a:ext cx="1814512" cy="37306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H="1">
            <a:off x="488157" y="3383756"/>
            <a:ext cx="2279650" cy="146843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/>
          <p:cNvSpPr/>
          <p:nvPr/>
        </p:nvSpPr>
        <p:spPr>
          <a:xfrm>
            <a:off x="2632075" y="2144713"/>
            <a:ext cx="1382713" cy="1044575"/>
          </a:xfrm>
          <a:custGeom>
            <a:avLst/>
            <a:gdLst>
              <a:gd name="connsiteX0" fmla="*/ 1382751 w 1382751"/>
              <a:gd name="connsiteY0" fmla="*/ 130098 h 1044498"/>
              <a:gd name="connsiteX1" fmla="*/ 401444 w 1382751"/>
              <a:gd name="connsiteY1" fmla="*/ 152400 h 1044498"/>
              <a:gd name="connsiteX2" fmla="*/ 0 w 1382751"/>
              <a:gd name="connsiteY2" fmla="*/ 1044498 h 104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2751" h="1044498">
                <a:moveTo>
                  <a:pt x="1382751" y="130098"/>
                </a:moveTo>
                <a:cubicBezTo>
                  <a:pt x="1007327" y="65049"/>
                  <a:pt x="631903" y="0"/>
                  <a:pt x="401444" y="152400"/>
                </a:cubicBezTo>
                <a:cubicBezTo>
                  <a:pt x="170986" y="304800"/>
                  <a:pt x="70624" y="895815"/>
                  <a:pt x="0" y="1044498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2360613" y="3579813"/>
            <a:ext cx="227012" cy="881062"/>
          </a:xfrm>
          <a:custGeom>
            <a:avLst/>
            <a:gdLst>
              <a:gd name="connsiteX0" fmla="*/ 137531 w 226741"/>
              <a:gd name="connsiteY0" fmla="*/ 0 h 880947"/>
              <a:gd name="connsiteX1" fmla="*/ 14868 w 226741"/>
              <a:gd name="connsiteY1" fmla="*/ 401444 h 880947"/>
              <a:gd name="connsiteX2" fmla="*/ 226741 w 226741"/>
              <a:gd name="connsiteY2" fmla="*/ 880947 h 88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741" h="880947">
                <a:moveTo>
                  <a:pt x="137531" y="0"/>
                </a:moveTo>
                <a:cubicBezTo>
                  <a:pt x="68765" y="127310"/>
                  <a:pt x="0" y="254620"/>
                  <a:pt x="14868" y="401444"/>
                </a:cubicBezTo>
                <a:cubicBezTo>
                  <a:pt x="29736" y="548268"/>
                  <a:pt x="128238" y="714607"/>
                  <a:pt x="226741" y="880947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3010829" y="4627756"/>
            <a:ext cx="1193181" cy="334537"/>
          </a:xfrm>
          <a:custGeom>
            <a:avLst/>
            <a:gdLst>
              <a:gd name="connsiteX0" fmla="*/ 0 w 1193181"/>
              <a:gd name="connsiteY0" fmla="*/ 0 h 334537"/>
              <a:gd name="connsiteX1" fmla="*/ 624469 w 1193181"/>
              <a:gd name="connsiteY1" fmla="*/ 301083 h 334537"/>
              <a:gd name="connsiteX2" fmla="*/ 1193181 w 1193181"/>
              <a:gd name="connsiteY2" fmla="*/ 200722 h 33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181" h="334537">
                <a:moveTo>
                  <a:pt x="0" y="0"/>
                </a:moveTo>
                <a:cubicBezTo>
                  <a:pt x="212803" y="133814"/>
                  <a:pt x="425606" y="267629"/>
                  <a:pt x="624469" y="301083"/>
                </a:cubicBezTo>
                <a:cubicBezTo>
                  <a:pt x="823332" y="334537"/>
                  <a:pt x="1008256" y="267629"/>
                  <a:pt x="1193181" y="200722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 rot="5400000" flipH="1" flipV="1">
            <a:off x="4600575" y="4257675"/>
            <a:ext cx="514350" cy="4572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5095875" y="2898775"/>
            <a:ext cx="155575" cy="936625"/>
          </a:xfrm>
          <a:custGeom>
            <a:avLst/>
            <a:gdLst>
              <a:gd name="connsiteX0" fmla="*/ 0 w 156117"/>
              <a:gd name="connsiteY0" fmla="*/ 936703 h 936703"/>
              <a:gd name="connsiteX1" fmla="*/ 156117 w 156117"/>
              <a:gd name="connsiteY1" fmla="*/ 345688 h 936703"/>
              <a:gd name="connsiteX2" fmla="*/ 0 w 156117"/>
              <a:gd name="connsiteY2" fmla="*/ 0 h 93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117" h="936703">
                <a:moveTo>
                  <a:pt x="0" y="936703"/>
                </a:moveTo>
                <a:cubicBezTo>
                  <a:pt x="78058" y="719254"/>
                  <a:pt x="156117" y="501805"/>
                  <a:pt x="156117" y="345688"/>
                </a:cubicBezTo>
                <a:cubicBezTo>
                  <a:pt x="156117" y="189571"/>
                  <a:pt x="26019" y="53897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416425" y="2254250"/>
            <a:ext cx="579438" cy="277813"/>
          </a:xfrm>
          <a:custGeom>
            <a:avLst/>
            <a:gdLst>
              <a:gd name="connsiteX0" fmla="*/ 579863 w 579863"/>
              <a:gd name="connsiteY0" fmla="*/ 276922 h 276922"/>
              <a:gd name="connsiteX1" fmla="*/ 345688 w 579863"/>
              <a:gd name="connsiteY1" fmla="*/ 42746 h 276922"/>
              <a:gd name="connsiteX2" fmla="*/ 0 w 579863"/>
              <a:gd name="connsiteY2" fmla="*/ 20444 h 27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863" h="276922">
                <a:moveTo>
                  <a:pt x="579863" y="276922"/>
                </a:moveTo>
                <a:cubicBezTo>
                  <a:pt x="511097" y="181207"/>
                  <a:pt x="442332" y="85492"/>
                  <a:pt x="345688" y="42746"/>
                </a:cubicBezTo>
                <a:cubicBezTo>
                  <a:pt x="249044" y="0"/>
                  <a:pt x="42746" y="33454"/>
                  <a:pt x="0" y="20444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Tm="24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MSSD Program Philadelphia University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did the MSSD work with the project?</a:t>
            </a:r>
            <a:endParaRPr lang="en-US" dirty="0"/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914400" y="1524000"/>
            <a:ext cx="1828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Week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1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2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3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4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5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6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7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8</a:t>
            </a:r>
          </a:p>
        </p:txBody>
      </p: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1295400" y="2057400"/>
            <a:ext cx="282575" cy="381000"/>
            <a:chOff x="3691053" y="3505200"/>
            <a:chExt cx="1752600" cy="2362200"/>
          </a:xfrm>
        </p:grpSpPr>
        <p:sp>
          <p:nvSpPr>
            <p:cNvPr id="9" name="Rounded Rectangle 8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534" name="Group 14"/>
          <p:cNvGrpSpPr>
            <a:grpSpLocks/>
          </p:cNvGrpSpPr>
          <p:nvPr/>
        </p:nvGrpSpPr>
        <p:grpSpPr bwMode="auto">
          <a:xfrm>
            <a:off x="1295400" y="2590800"/>
            <a:ext cx="282575" cy="381000"/>
            <a:chOff x="3691053" y="3505200"/>
            <a:chExt cx="1752600" cy="2362200"/>
          </a:xfrm>
        </p:grpSpPr>
        <p:sp>
          <p:nvSpPr>
            <p:cNvPr id="16" name="Rounded Rectangle 15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535" name="Group 21"/>
          <p:cNvGrpSpPr>
            <a:grpSpLocks/>
          </p:cNvGrpSpPr>
          <p:nvPr/>
        </p:nvGrpSpPr>
        <p:grpSpPr bwMode="auto">
          <a:xfrm>
            <a:off x="1295400" y="3124200"/>
            <a:ext cx="282575" cy="381000"/>
            <a:chOff x="3691053" y="3505200"/>
            <a:chExt cx="1752600" cy="2362200"/>
          </a:xfrm>
        </p:grpSpPr>
        <p:sp>
          <p:nvSpPr>
            <p:cNvPr id="23" name="Rounded Rectangle 22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536" name="Group 28"/>
          <p:cNvGrpSpPr>
            <a:grpSpLocks/>
          </p:cNvGrpSpPr>
          <p:nvPr/>
        </p:nvGrpSpPr>
        <p:grpSpPr bwMode="auto">
          <a:xfrm>
            <a:off x="1295400" y="4800600"/>
            <a:ext cx="282575" cy="381000"/>
            <a:chOff x="3691053" y="3505200"/>
            <a:chExt cx="1752600" cy="2362200"/>
          </a:xfrm>
        </p:grpSpPr>
        <p:sp>
          <p:nvSpPr>
            <p:cNvPr id="30" name="Rounded Rectangle 29"/>
            <p:cNvSpPr/>
            <p:nvPr/>
          </p:nvSpPr>
          <p:spPr>
            <a:xfrm>
              <a:off x="3691053" y="350520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691053" y="4331970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691053" y="5178425"/>
              <a:ext cx="758150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685509" y="350520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685509" y="4331970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685509" y="5178425"/>
              <a:ext cx="758144" cy="68897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895600" y="1905000"/>
            <a:ext cx="1828800" cy="1447800"/>
            <a:chOff x="1828800" y="1600200"/>
            <a:chExt cx="1828800" cy="1447800"/>
          </a:xfrm>
        </p:grpSpPr>
        <p:sp>
          <p:nvSpPr>
            <p:cNvPr id="37" name="Rounded Rectangle 36"/>
            <p:cNvSpPr/>
            <p:nvPr/>
          </p:nvSpPr>
          <p:spPr>
            <a:xfrm>
              <a:off x="1828800" y="16002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558" name="TextBox 37"/>
            <p:cNvSpPr txBox="1">
              <a:spLocks noChangeArrowheads="1"/>
            </p:cNvSpPr>
            <p:nvPr/>
          </p:nvSpPr>
          <p:spPr bwMode="auto">
            <a:xfrm>
              <a:off x="2176347" y="2145268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1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1905000"/>
            <a:ext cx="1828800" cy="1447800"/>
            <a:chOff x="7391400" y="-228600"/>
            <a:chExt cx="1828800" cy="1447800"/>
          </a:xfrm>
        </p:grpSpPr>
        <p:sp>
          <p:nvSpPr>
            <p:cNvPr id="40" name="Rounded Rectangle 39"/>
            <p:cNvSpPr/>
            <p:nvPr/>
          </p:nvSpPr>
          <p:spPr>
            <a:xfrm>
              <a:off x="7391400" y="-228600"/>
              <a:ext cx="1828800" cy="1447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556" name="TextBox 40"/>
            <p:cNvSpPr txBox="1">
              <a:spLocks noChangeArrowheads="1"/>
            </p:cNvSpPr>
            <p:nvPr/>
          </p:nvSpPr>
          <p:spPr bwMode="auto">
            <a:xfrm>
              <a:off x="7751955" y="304800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Studio 2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257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733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4876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4114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5638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495800" y="3962400"/>
            <a:ext cx="298450" cy="2682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209800" y="1676400"/>
            <a:ext cx="4800600" cy="28194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38200" y="3062288"/>
            <a:ext cx="990600" cy="5953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838200" y="1981200"/>
            <a:ext cx="1371600" cy="1143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38200" y="3581400"/>
            <a:ext cx="16002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fryerr\Pictures\SDN611 Charrette Photos\PA050675.JPG"/>
          <p:cNvPicPr>
            <a:picLocks noChangeAspect="1" noChangeArrowheads="1"/>
          </p:cNvPicPr>
          <p:nvPr/>
        </p:nvPicPr>
        <p:blipFill>
          <a:blip r:embed="rId2"/>
          <a:srcRect l="11755" t="14854" r="13647" b="36372"/>
          <a:stretch>
            <a:fillRect/>
          </a:stretch>
        </p:blipFill>
        <p:spPr bwMode="auto">
          <a:xfrm>
            <a:off x="7315200" y="3505200"/>
            <a:ext cx="16002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fryerr\Pictures\SDN611 Charrette Photos\PA050677.JPG"/>
          <p:cNvPicPr>
            <a:picLocks noChangeAspect="1" noChangeArrowheads="1"/>
          </p:cNvPicPr>
          <p:nvPr/>
        </p:nvPicPr>
        <p:blipFill>
          <a:blip r:embed="rId3"/>
          <a:srcRect l="14626" t="32068" r="26080" b="7681"/>
          <a:stretch>
            <a:fillRect/>
          </a:stretch>
        </p:blipFill>
        <p:spPr bwMode="auto">
          <a:xfrm>
            <a:off x="7356475" y="1295400"/>
            <a:ext cx="1517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fryerr\Pictures\SDN611 Charrette Photos\PA050673.JPG"/>
          <p:cNvPicPr>
            <a:picLocks noChangeAspect="1" noChangeArrowheads="1"/>
          </p:cNvPicPr>
          <p:nvPr/>
        </p:nvPicPr>
        <p:blipFill>
          <a:blip r:embed="rId4"/>
          <a:srcRect t="11736" r="4094" b="25145"/>
          <a:stretch>
            <a:fillRect/>
          </a:stretch>
        </p:blipFill>
        <p:spPr bwMode="auto">
          <a:xfrm>
            <a:off x="7319963" y="5029200"/>
            <a:ext cx="15906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64"/>
          <p:cNvSpPr/>
          <p:nvPr/>
        </p:nvSpPr>
        <p:spPr>
          <a:xfrm>
            <a:off x="2400300" y="2654300"/>
            <a:ext cx="1235075" cy="1517650"/>
          </a:xfrm>
          <a:custGeom>
            <a:avLst/>
            <a:gdLst>
              <a:gd name="connsiteX0" fmla="*/ 451624 w 1287966"/>
              <a:gd name="connsiteY0" fmla="*/ 0 h 1503557"/>
              <a:gd name="connsiteX1" fmla="*/ 139390 w 1287966"/>
              <a:gd name="connsiteY1" fmla="*/ 189571 h 1503557"/>
              <a:gd name="connsiteX2" fmla="*/ 72483 w 1287966"/>
              <a:gd name="connsiteY2" fmla="*/ 814039 h 1503557"/>
              <a:gd name="connsiteX3" fmla="*/ 574288 w 1287966"/>
              <a:gd name="connsiteY3" fmla="*/ 1393903 h 1503557"/>
              <a:gd name="connsiteX4" fmla="*/ 1287966 w 1287966"/>
              <a:gd name="connsiteY4" fmla="*/ 1471961 h 150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6" h="1503557">
                <a:moveTo>
                  <a:pt x="451624" y="0"/>
                </a:moveTo>
                <a:cubicBezTo>
                  <a:pt x="327102" y="26949"/>
                  <a:pt x="202580" y="53898"/>
                  <a:pt x="139390" y="189571"/>
                </a:cubicBezTo>
                <a:cubicBezTo>
                  <a:pt x="76200" y="325244"/>
                  <a:pt x="0" y="613317"/>
                  <a:pt x="72483" y="814039"/>
                </a:cubicBezTo>
                <a:cubicBezTo>
                  <a:pt x="144966" y="1014761"/>
                  <a:pt x="371708" y="1284249"/>
                  <a:pt x="574288" y="1393903"/>
                </a:cubicBezTo>
                <a:cubicBezTo>
                  <a:pt x="776868" y="1503557"/>
                  <a:pt x="1182030" y="1483112"/>
                  <a:pt x="1287966" y="1471961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988050" y="3422650"/>
            <a:ext cx="669925" cy="725488"/>
          </a:xfrm>
          <a:custGeom>
            <a:avLst/>
            <a:gdLst>
              <a:gd name="connsiteX0" fmla="*/ 0 w 669073"/>
              <a:gd name="connsiteY0" fmla="*/ 669074 h 724829"/>
              <a:gd name="connsiteX1" fmla="*/ 579863 w 669073"/>
              <a:gd name="connsiteY1" fmla="*/ 613317 h 724829"/>
              <a:gd name="connsiteX2" fmla="*/ 535258 w 669073"/>
              <a:gd name="connsiteY2" fmla="*/ 0 h 72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9073" h="724829">
                <a:moveTo>
                  <a:pt x="0" y="669074"/>
                </a:moveTo>
                <a:cubicBezTo>
                  <a:pt x="245326" y="696951"/>
                  <a:pt x="490653" y="724829"/>
                  <a:pt x="579863" y="613317"/>
                </a:cubicBezTo>
                <a:cubicBezTo>
                  <a:pt x="669073" y="501805"/>
                  <a:pt x="602165" y="250902"/>
                  <a:pt x="535258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3350" y="4686300"/>
            <a:ext cx="1162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2.1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461</Words>
  <Application>Microsoft Office PowerPoint</Application>
  <PresentationFormat>On-screen Show (4:3)</PresentationFormat>
  <Paragraphs>169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The College of Design, Engineering and Commerce  and the  Masters in Sustainable Design </vt:lpstr>
      <vt:lpstr>Why is MSSD presenting?</vt:lpstr>
      <vt:lpstr>Others working on this project</vt:lpstr>
      <vt:lpstr>What is the Fueling Station Project?</vt:lpstr>
      <vt:lpstr>How did the MSSD work with the project?</vt:lpstr>
      <vt:lpstr>How did the MSSD work with the project?</vt:lpstr>
      <vt:lpstr>How did the MSSD work with the project?</vt:lpstr>
      <vt:lpstr>How did the MSSD work with the project?</vt:lpstr>
      <vt:lpstr>How did the MSSD work with the project?</vt:lpstr>
      <vt:lpstr>How did the MSSD work with the project?</vt:lpstr>
      <vt:lpstr>How did the MSSD work with the project?</vt:lpstr>
      <vt:lpstr>Student Work In-Progress</vt:lpstr>
      <vt:lpstr>Student Work In-Progress</vt:lpstr>
      <vt:lpstr>Student Work In-Progress</vt:lpstr>
      <vt:lpstr>Slide 15</vt:lpstr>
      <vt:lpstr>Information Transfer</vt:lpstr>
      <vt:lpstr>Thank you</vt:lpstr>
    </vt:vector>
  </TitlesOfParts>
  <Company>Philadelphia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 and the  Masters in Sustainable Design </dc:title>
  <dc:creator>OIT</dc:creator>
  <cp:lastModifiedBy>OIT</cp:lastModifiedBy>
  <cp:revision>124</cp:revision>
  <dcterms:created xsi:type="dcterms:W3CDTF">2009-10-15T15:04:32Z</dcterms:created>
  <dcterms:modified xsi:type="dcterms:W3CDTF">2009-10-23T18:36:18Z</dcterms:modified>
</cp:coreProperties>
</file>